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Nunito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22" Type="http://schemas.openxmlformats.org/officeDocument/2006/relationships/slide" Target="slides/slide18.xml"/><Relationship Id="rId44" Type="http://schemas.openxmlformats.org/officeDocument/2006/relationships/font" Target="fonts/Nunito-boldItalic.fntdata"/><Relationship Id="rId21" Type="http://schemas.openxmlformats.org/officeDocument/2006/relationships/slide" Target="slides/slide17.xml"/><Relationship Id="rId43" Type="http://schemas.openxmlformats.org/officeDocument/2006/relationships/font" Target="fonts/Nunito-italic.fntdata"/><Relationship Id="rId24" Type="http://schemas.openxmlformats.org/officeDocument/2006/relationships/slide" Target="slides/slide20.xml"/><Relationship Id="rId46" Type="http://schemas.openxmlformats.org/officeDocument/2006/relationships/font" Target="fonts/Montserrat-bold.fntdata"/><Relationship Id="rId23" Type="http://schemas.openxmlformats.org/officeDocument/2006/relationships/slide" Target="slides/slide19.xml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Montserrat-boldItalic.fntdata"/><Relationship Id="rId25" Type="http://schemas.openxmlformats.org/officeDocument/2006/relationships/slide" Target="slides/slide21.xml"/><Relationship Id="rId47" Type="http://schemas.openxmlformats.org/officeDocument/2006/relationships/font" Target="fonts/Montserra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ogle_LLC" TargetMode="External"/><Relationship Id="rId3" Type="http://schemas.openxmlformats.org/officeDocument/2006/relationships/hyperlink" Target="https://en.wikipedia.org/wiki/Data_science" TargetMode="External"/><Relationship Id="rId4" Type="http://schemas.openxmlformats.org/officeDocument/2006/relationships/hyperlink" Target="https://en.wikipedia.org/wiki/Machine_learning" TargetMode="External"/><Relationship Id="rId5" Type="http://schemas.openxmlformats.org/officeDocument/2006/relationships/hyperlink" Target="https://en.wikipedia.org/wiki/Jeremy_Howard_(entrepreneur)" TargetMode="External"/><Relationship Id="rId6" Type="http://schemas.openxmlformats.org/officeDocument/2006/relationships/hyperlink" Target="https://en.wikipedia.org/wiki/Nicholas_Gruen" TargetMode="External"/><Relationship Id="rId7" Type="http://schemas.openxmlformats.org/officeDocument/2006/relationships/hyperlink" Target="https://en.wikipedia.org/wiki/Max_Levchin" TargetMode="External"/><Relationship Id="rId8" Type="http://schemas.openxmlformats.org/officeDocument/2006/relationships/hyperlink" Target="https://en.wikipedia.org/wiki/Kaggl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0f26d660f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00f26d660f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a subsidiary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LLC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is an online community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scientists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practitioners. Kaggle allows users to find and publish data sets, explore and build models in a web-based data-science environment, work with other data scientists and machine learning engineers, and enter competitions to solve data science challenges.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 got its start in 2010 by offering machine learning competitions and now also offers a public data platform, a cloud-based workbench for data science, and Artificial Intelligence education. Its key personnel were Anthony Goldbloom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Jeremy Howard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Nicholas Gruen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was founding chair succeeded by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 Levchin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Equity was raised in 2011 valuing the company at $25 million. On 8 March 2017, Google announced that they were acquiring Kaggle.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Fuente: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https://en.wikipedia.org/wiki/Kaggle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18dc394e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118dc394e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d6842b0c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d6842b0c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d6842b0cb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d6842b0cb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ejemplo más obvio en la serie y videojuegos de Pokemon es el nivel de tu monstruo, porque cada nivel se trata de un ciclo de peleas que tiene que ganar para obtener puntos, e ir incrementando sus habilidades como fuerza, defensa, velocidad, ataque.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 ciclo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d6842b0cb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d6842b0cb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d6842b0cb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d6842b0cb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d6842b0cb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d6842b0cb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d6842b0cb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d6842b0cb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d6842b0cb_7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d6842b0cb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d6842b0cb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1d6842b0c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d6842b0cb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11d6842b0cb_4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d6842b0cb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11d6842b0cb_4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d6842b0cb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1d6842b0cb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d6842b0cb_4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1d6842b0cb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d6842b0cb_4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11d6842b0cb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d6842b0cb_4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1d6842b0cb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d6842b0cb_4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1d6842b0cb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d6842b0cb_4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1d6842b0cb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d6842b0cb_4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1d6842b0cb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d6842b0cb_4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1d6842b0cb_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d6842b0cb_4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1d6842b0cb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d6842b0cb_4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1d6842b0cb_4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d6842b0cb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1d6842b0cb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eb0a41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11eb0a41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5e52c1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05e52c1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4be32dd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04be32dd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47844831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47844831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0f26d660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0f26d660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5e52c17d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5e52c17d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gif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5"/>
          <p:cNvPicPr preferRelativeResize="0"/>
          <p:nvPr/>
        </p:nvPicPr>
        <p:blipFill rotWithShape="1">
          <a:blip r:embed="rId4">
            <a:alphaModFix/>
          </a:blip>
          <a:srcRect b="0" l="20012" r="19490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5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b="0" l="20012" r="19490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3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TITLE_2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/>
        </p:txBody>
      </p:sp>
      <p:sp>
        <p:nvSpPr>
          <p:cNvPr id="161" name="Google Shape;161;p40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hyperlink" Target="https://www.kaggle.com/colinmorris/functions-and-getting-help" TargetMode="External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hyperlink" Target="https://learnxinyminutes.com/docs/python/" TargetMode="External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7.gif"/><Relationship Id="rId5" Type="http://schemas.openxmlformats.org/officeDocument/2006/relationships/image" Target="../media/image3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2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hyperlink" Target="https://docs.python.org/3/library/functions.html" TargetMode="External"/><Relationship Id="rId5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22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hyperlink" Target="https://www.kaggle.com/colinmorris/functions-and-getting-help" TargetMode="External"/><Relationship Id="rId5" Type="http://schemas.openxmlformats.org/officeDocument/2006/relationships/hyperlink" Target="https://www.kaggle.com/kernels/fork/127515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4.gif"/><Relationship Id="rId5" Type="http://schemas.openxmlformats.org/officeDocument/2006/relationships/hyperlink" Target="https://www.kaggle.com/colinmorris/functions-and-getting-help" TargetMode="External"/><Relationship Id="rId6" Type="http://schemas.openxmlformats.org/officeDocument/2006/relationships/hyperlink" Target="https://www.w3resource.com/python-exercises/python-functions-exercises.php" TargetMode="External"/><Relationship Id="rId7" Type="http://schemas.openxmlformats.org/officeDocument/2006/relationships/hyperlink" Target="https://www.kaggle.com/kernels/fork/127515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RPfWSa5iBm0ZJRjSNWvVXL1ggnqY5rLK/view?usp=sharing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hyperlink" Target="https://www.youtube.com/watch?v=u-OmVr_fT4s" TargetMode="External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hyperlink" Target="https://cs.stanford.edu/people/nick/py/" TargetMode="External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Learn Python Tutorials de Kaggle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  <p:pic>
        <p:nvPicPr>
          <p:cNvPr id="236" name="Google Shape;2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0"/>
          <p:cNvSpPr txBox="1"/>
          <p:nvPr/>
        </p:nvSpPr>
        <p:spPr>
          <a:xfrm>
            <a:off x="5448375" y="1911923"/>
            <a:ext cx="3353400" cy="18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Certificación gratuita @ Kaggle.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Funciones y cómo usar help()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75" y="1707876"/>
            <a:ext cx="4378276" cy="16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Learn X in Y minutes</a:t>
            </a:r>
            <a:r>
              <a:rPr b="1" lang="en" sz="2700"/>
              <a:t> where X= Python</a:t>
            </a:r>
            <a:endParaRPr b="1" i="0" sz="2700" cap="none" strike="noStrike"/>
          </a:p>
        </p:txBody>
      </p:sp>
      <p:pic>
        <p:nvPicPr>
          <p:cNvPr id="244" name="Google Shape;24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1"/>
          <p:cNvSpPr txBox="1"/>
          <p:nvPr/>
        </p:nvSpPr>
        <p:spPr>
          <a:xfrm>
            <a:off x="5448375" y="1995149"/>
            <a:ext cx="33534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Sitio web de referencia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acá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4300" y="1315775"/>
            <a:ext cx="2764301" cy="2764301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/>
        </p:nvSpPr>
        <p:spPr>
          <a:xfrm>
            <a:off x="1743150" y="2239350"/>
            <a:ext cx="5657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925" y="1604475"/>
            <a:ext cx="1934550" cy="19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50" y="1604475"/>
            <a:ext cx="2901825" cy="19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33338"/>
            <a:ext cx="9262535" cy="521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endParaRPr/>
          </a:p>
        </p:txBody>
      </p:sp>
      <p:pic>
        <p:nvPicPr>
          <p:cNvPr id="266" name="Google Shape;2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4"/>
          <p:cNvSpPr txBox="1"/>
          <p:nvPr/>
        </p:nvSpPr>
        <p:spPr>
          <a:xfrm>
            <a:off x="772350" y="1254625"/>
            <a:ext cx="54042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sirven para cursar sobre una secuencia (como una lista, un diccionario o una cadena de caracteres).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ciclo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for,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permite ejecutar una conjunto de instrucciones, una para cada elemento en la lista, diccionario o cadena de caracteres que pretendemos leer.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925" y="1292025"/>
            <a:ext cx="1954850" cy="289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/>
        </p:nvSpPr>
        <p:spPr>
          <a:xfrm>
            <a:off x="4680500" y="1393050"/>
            <a:ext cx="39693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Manos a la obra: Declarando un Ciclo.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5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 ciclo for</a:t>
            </a:r>
            <a:endParaRPr/>
          </a:p>
        </p:txBody>
      </p:sp>
      <p:sp>
        <p:nvSpPr>
          <p:cNvPr id="284" name="Google Shape;284;p56"/>
          <p:cNvSpPr txBox="1"/>
          <p:nvPr/>
        </p:nvSpPr>
        <p:spPr>
          <a:xfrm>
            <a:off x="1126300" y="1304613"/>
            <a:ext cx="76746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crear una lista de variables con pokemons dentro: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pokemons = [“Pikachu”, “Squirtle”,”Charmander”]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pokemons: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print(pokemon)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 podemos imprimir el rango de una lista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350" y="334162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 ciclo While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57"/>
          <p:cNvSpPr txBox="1"/>
          <p:nvPr/>
        </p:nvSpPr>
        <p:spPr>
          <a:xfrm>
            <a:off x="1036350" y="1216575"/>
            <a:ext cx="7505100" cy="2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Existe otro tipo de ciclo, el ciclo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A diferencia de los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se repiten tantas veces como se cumpla una condición booleana (operador lógico). Por ejemplo: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# Muestra 0,1,2,3,4</a:t>
            </a:r>
            <a:endParaRPr sz="18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count = 0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count &lt; 5: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print count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count = count + 1 # count = count + 1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# Esto es lo mismo que escribir:  count = count + 1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150" y="334162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 y Continue</a:t>
            </a:r>
            <a:endParaRPr/>
          </a:p>
        </p:txBody>
      </p:sp>
      <p:sp>
        <p:nvSpPr>
          <p:cNvPr id="300" name="Google Shape;300;p58"/>
          <p:cNvSpPr txBox="1"/>
          <p:nvPr/>
        </p:nvSpPr>
        <p:spPr>
          <a:xfrm>
            <a:off x="345150" y="1671300"/>
            <a:ext cx="845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Sentencias "break" y "continue"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break es usado para salir de un ciclo for o un ciclo while, donde </a:t>
            </a:r>
            <a:r>
              <a:rPr lang="en" sz="21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es usado para saltar el bloque actual, y el retorno de las sentencias </a:t>
            </a:r>
            <a:r>
              <a:rPr lang="en" sz="21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 </a:t>
            </a:r>
            <a:r>
              <a:rPr lang="en" sz="21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1" name="Google Shape;30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625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9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9"/>
          <p:cNvSpPr txBox="1"/>
          <p:nvPr/>
        </p:nvSpPr>
        <p:spPr>
          <a:xfrm>
            <a:off x="619950" y="1254613"/>
            <a:ext cx="79041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Las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son una manera conveniente de dividir el código en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bloques útiles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permitiendo cierto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orden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haci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ndo nuestro código más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leíble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reproducible, escalable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nos permite ser más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productivos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Ciencias 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Computación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en específico en la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programación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usamos las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frecuentemente para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aislar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un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problema dado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que pueda reutilizarse muchas veces.</a:t>
            </a:r>
            <a:endParaRPr b="0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3600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/>
        </p:nvSpPr>
        <p:spPr>
          <a:xfrm>
            <a:off x="3877675" y="1910250"/>
            <a:ext cx="44187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 y Funciones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0"/>
          <p:cNvSpPr txBox="1"/>
          <p:nvPr/>
        </p:nvSpPr>
        <p:spPr>
          <a:xfrm>
            <a:off x="1333088" y="988257"/>
            <a:ext cx="6295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b="0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Es una correspondencia entre los elementos de dos conjuntos que </a:t>
            </a:r>
            <a:r>
              <a:rPr b="1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forman parejas ordenadas</a:t>
            </a:r>
            <a:r>
              <a:rPr b="0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formulación de una expresión que une dos o más objetos entre si establece una relación.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0"/>
          <p:cNvSpPr/>
          <p:nvPr/>
        </p:nvSpPr>
        <p:spPr>
          <a:xfrm>
            <a:off x="1877785" y="2400299"/>
            <a:ext cx="1525500" cy="2328300"/>
          </a:xfrm>
          <a:prstGeom prst="rect">
            <a:avLst/>
          </a:prstGeom>
          <a:solidFill>
            <a:srgbClr val="41C7C7"/>
          </a:solidFill>
          <a:ln cap="flat" cmpd="sng" w="12700">
            <a:solidFill>
              <a:srgbClr val="41C7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México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España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Egipto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Australia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60"/>
          <p:cNvSpPr/>
          <p:nvPr/>
        </p:nvSpPr>
        <p:spPr>
          <a:xfrm>
            <a:off x="4245428" y="2400299"/>
            <a:ext cx="2803800" cy="2328300"/>
          </a:xfrm>
          <a:prstGeom prst="rect">
            <a:avLst/>
          </a:prstGeom>
          <a:solidFill>
            <a:srgbClr val="41C7C7"/>
          </a:solidFill>
          <a:ln cap="flat" cmpd="sng" w="12700">
            <a:solidFill>
              <a:srgbClr val="41C7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Norte América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Oceanía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América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Europa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Asia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p60"/>
          <p:cNvCxnSpPr/>
          <p:nvPr/>
        </p:nvCxnSpPr>
        <p:spPr>
          <a:xfrm>
            <a:off x="3221394" y="2722205"/>
            <a:ext cx="1707600" cy="842100"/>
          </a:xfrm>
          <a:prstGeom prst="straightConnector1">
            <a:avLst/>
          </a:prstGeom>
          <a:noFill/>
          <a:ln cap="flat" cmpd="sng" w="57150">
            <a:solidFill>
              <a:srgbClr val="2F54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8" name="Google Shape;318;p60"/>
          <p:cNvCxnSpPr/>
          <p:nvPr/>
        </p:nvCxnSpPr>
        <p:spPr>
          <a:xfrm>
            <a:off x="3221395" y="3143295"/>
            <a:ext cx="1870800" cy="815100"/>
          </a:xfrm>
          <a:prstGeom prst="straightConnector1">
            <a:avLst/>
          </a:prstGeom>
          <a:noFill/>
          <a:ln cap="flat" cmpd="sng" w="57150">
            <a:solidFill>
              <a:srgbClr val="2F54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9" name="Google Shape;319;p60"/>
          <p:cNvCxnSpPr/>
          <p:nvPr/>
        </p:nvCxnSpPr>
        <p:spPr>
          <a:xfrm>
            <a:off x="3058130" y="3564385"/>
            <a:ext cx="2297700" cy="932100"/>
          </a:xfrm>
          <a:prstGeom prst="straightConnector1">
            <a:avLst/>
          </a:prstGeom>
          <a:noFill/>
          <a:ln cap="flat" cmpd="sng" w="57150">
            <a:solidFill>
              <a:srgbClr val="2F54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0" name="Google Shape;320;p60"/>
          <p:cNvCxnSpPr/>
          <p:nvPr/>
        </p:nvCxnSpPr>
        <p:spPr>
          <a:xfrm flipH="1" rot="10800000">
            <a:off x="3326340" y="3093208"/>
            <a:ext cx="1707600" cy="1403400"/>
          </a:xfrm>
          <a:prstGeom prst="straightConnector1">
            <a:avLst/>
          </a:prstGeom>
          <a:noFill/>
          <a:ln cap="flat" cmpd="sng" w="57150">
            <a:solidFill>
              <a:srgbClr val="2F54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1" name="Google Shape;321;p60"/>
          <p:cNvSpPr txBox="1"/>
          <p:nvPr/>
        </p:nvSpPr>
        <p:spPr>
          <a:xfrm>
            <a:off x="1863766" y="1864929"/>
            <a:ext cx="153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Países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60"/>
          <p:cNvSpPr txBox="1"/>
          <p:nvPr/>
        </p:nvSpPr>
        <p:spPr>
          <a:xfrm>
            <a:off x="4245427" y="1935727"/>
            <a:ext cx="2803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Ubicación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60"/>
          <p:cNvCxnSpPr/>
          <p:nvPr/>
        </p:nvCxnSpPr>
        <p:spPr>
          <a:xfrm flipH="1" rot="10800000">
            <a:off x="3221395" y="2627580"/>
            <a:ext cx="1259700" cy="27000"/>
          </a:xfrm>
          <a:prstGeom prst="straightConnector1">
            <a:avLst/>
          </a:prstGeom>
          <a:noFill/>
          <a:ln cap="flat" cmpd="sng" w="57150">
            <a:solidFill>
              <a:srgbClr val="2F54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24" name="Google Shape;3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8020" y="4854376"/>
            <a:ext cx="935831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 en Matemáticas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2892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1"/>
          <p:cNvSpPr txBox="1"/>
          <p:nvPr/>
        </p:nvSpPr>
        <p:spPr>
          <a:xfrm>
            <a:off x="1314450" y="931209"/>
            <a:ext cx="6295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una relación establecida entre dos conjuntos A y B que asigna a cada valor del conjunto </a:t>
            </a:r>
            <a:r>
              <a:rPr b="1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(Variable Independiente) </a:t>
            </a:r>
            <a:r>
              <a:rPr b="0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b="1" i="0" lang="en" sz="13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único</a:t>
            </a:r>
            <a:r>
              <a:rPr b="0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valor del </a:t>
            </a:r>
            <a:r>
              <a:rPr b="1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conjunto B (Variable Dependiente).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1"/>
          <p:cNvSpPr/>
          <p:nvPr/>
        </p:nvSpPr>
        <p:spPr>
          <a:xfrm>
            <a:off x="1877785" y="2407300"/>
            <a:ext cx="1525500" cy="2706000"/>
          </a:xfrm>
          <a:prstGeom prst="rect">
            <a:avLst/>
          </a:prstGeom>
          <a:solidFill>
            <a:srgbClr val="41C7C7"/>
          </a:solidFill>
          <a:ln cap="flat" cmpd="sng" w="12700">
            <a:solidFill>
              <a:srgbClr val="41C7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-2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61"/>
          <p:cNvSpPr/>
          <p:nvPr/>
        </p:nvSpPr>
        <p:spPr>
          <a:xfrm>
            <a:off x="4245428" y="2407300"/>
            <a:ext cx="2803800" cy="2706000"/>
          </a:xfrm>
          <a:prstGeom prst="rect">
            <a:avLst/>
          </a:prstGeom>
          <a:solidFill>
            <a:srgbClr val="41C7C7"/>
          </a:solidFill>
          <a:ln cap="flat" cmpd="sng" w="12700">
            <a:solidFill>
              <a:srgbClr val="41C7C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-2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61"/>
          <p:cNvCxnSpPr/>
          <p:nvPr/>
        </p:nvCxnSpPr>
        <p:spPr>
          <a:xfrm>
            <a:off x="2861001" y="2852806"/>
            <a:ext cx="2585700" cy="188700"/>
          </a:xfrm>
          <a:prstGeom prst="straightConnector1">
            <a:avLst/>
          </a:prstGeom>
          <a:noFill/>
          <a:ln cap="flat" cmpd="sng" w="57150">
            <a:solidFill>
              <a:srgbClr val="2F54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5" name="Google Shape;335;p61"/>
          <p:cNvSpPr txBox="1"/>
          <p:nvPr/>
        </p:nvSpPr>
        <p:spPr>
          <a:xfrm>
            <a:off x="1863766" y="1948904"/>
            <a:ext cx="153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61"/>
          <p:cNvSpPr txBox="1"/>
          <p:nvPr/>
        </p:nvSpPr>
        <p:spPr>
          <a:xfrm>
            <a:off x="4245427" y="1970715"/>
            <a:ext cx="2803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7" name="Google Shape;337;p61"/>
          <p:cNvCxnSpPr/>
          <p:nvPr/>
        </p:nvCxnSpPr>
        <p:spPr>
          <a:xfrm>
            <a:off x="2767755" y="3407860"/>
            <a:ext cx="2725800" cy="63900"/>
          </a:xfrm>
          <a:prstGeom prst="straightConnector1">
            <a:avLst/>
          </a:prstGeom>
          <a:noFill/>
          <a:ln cap="flat" cmpd="sng" w="57150">
            <a:solidFill>
              <a:srgbClr val="2F54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8" name="Google Shape;338;p61"/>
          <p:cNvCxnSpPr/>
          <p:nvPr/>
        </p:nvCxnSpPr>
        <p:spPr>
          <a:xfrm>
            <a:off x="2860999" y="3789411"/>
            <a:ext cx="2585700" cy="188700"/>
          </a:xfrm>
          <a:prstGeom prst="straightConnector1">
            <a:avLst/>
          </a:prstGeom>
          <a:noFill/>
          <a:ln cap="flat" cmpd="sng" w="57150">
            <a:solidFill>
              <a:srgbClr val="2F54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9" name="Google Shape;339;p61"/>
          <p:cNvCxnSpPr/>
          <p:nvPr/>
        </p:nvCxnSpPr>
        <p:spPr>
          <a:xfrm>
            <a:off x="2800350" y="4262702"/>
            <a:ext cx="2585700" cy="188700"/>
          </a:xfrm>
          <a:prstGeom prst="straightConnector1">
            <a:avLst/>
          </a:prstGeom>
          <a:noFill/>
          <a:ln cap="flat" cmpd="sng" w="57150">
            <a:solidFill>
              <a:srgbClr val="2F54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0" name="Google Shape;340;p61"/>
          <p:cNvCxnSpPr/>
          <p:nvPr/>
        </p:nvCxnSpPr>
        <p:spPr>
          <a:xfrm>
            <a:off x="2800350" y="4716442"/>
            <a:ext cx="2585700" cy="188700"/>
          </a:xfrm>
          <a:prstGeom prst="straightConnector1">
            <a:avLst/>
          </a:prstGeom>
          <a:noFill/>
          <a:ln cap="flat" cmpd="sng" w="57150">
            <a:solidFill>
              <a:srgbClr val="2F54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1" name="Google Shape;341;p61"/>
          <p:cNvSpPr txBox="1"/>
          <p:nvPr/>
        </p:nvSpPr>
        <p:spPr>
          <a:xfrm>
            <a:off x="3254049" y="1593908"/>
            <a:ext cx="1982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f(x)= x +1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8020" y="4854376"/>
            <a:ext cx="935831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1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 en Matemáticas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2892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/>
        </p:nvSpPr>
        <p:spPr>
          <a:xfrm>
            <a:off x="502950" y="2094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 de una función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2150" y="829863"/>
            <a:ext cx="3732611" cy="400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2"/>
          <p:cNvSpPr txBox="1"/>
          <p:nvPr/>
        </p:nvSpPr>
        <p:spPr>
          <a:xfrm>
            <a:off x="5322750" y="2293525"/>
            <a:ext cx="33183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ejemplo, esta máquina función transforma cada esfera en un cubo.</a:t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una función en Python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3"/>
          <p:cNvSpPr txBox="1"/>
          <p:nvPr/>
        </p:nvSpPr>
        <p:spPr>
          <a:xfrm>
            <a:off x="233475" y="1254625"/>
            <a:ext cx="87231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una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 construye usando la palabra clave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def:</a:t>
            </a:r>
            <a:endParaRPr b="0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74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  <p:sp>
        <p:nvSpPr>
          <p:cNvPr id="361" name="Google Shape;361;p63"/>
          <p:cNvSpPr txBox="1"/>
          <p:nvPr/>
        </p:nvSpPr>
        <p:spPr>
          <a:xfrm>
            <a:off x="332525" y="2051750"/>
            <a:ext cx="830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pikachu_dice_hola():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"Hola mi nombre es Pikachu"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63"/>
          <p:cNvSpPr txBox="1"/>
          <p:nvPr/>
        </p:nvSpPr>
        <p:spPr>
          <a:xfrm>
            <a:off x="233475" y="2860486"/>
            <a:ext cx="840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llamar una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usamos el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de la función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seguida de un </a:t>
            </a: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paréntesis</a:t>
            </a:r>
            <a:r>
              <a:rPr b="0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63"/>
          <p:cNvSpPr txBox="1"/>
          <p:nvPr/>
        </p:nvSpPr>
        <p:spPr>
          <a:xfrm>
            <a:off x="233475" y="3655927"/>
            <a:ext cx="769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pikachu_dice_hola():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"Hola mi nombre es Pikachu"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pikachu_dice_hola()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Tipos de funciones en Python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4"/>
          <p:cNvSpPr txBox="1"/>
          <p:nvPr/>
        </p:nvSpPr>
        <p:spPr>
          <a:xfrm>
            <a:off x="233475" y="1254625"/>
            <a:ext cx="8723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1.  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Las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integradas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como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help( )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preguntar por más información de un método,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min()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obtener el valor mínimo,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print()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imprimir un objeto en la terminal. Puedes encontrar todas las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integradas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sng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acá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Las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funciones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definidas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usuario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que son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que les desarrolladora/es construyen para ayudarse. Nuestra función </a:t>
            </a:r>
            <a:r>
              <a:rPr b="1" i="0" lang="en" sz="1800" u="none" cap="none" strike="noStrike">
                <a:solidFill>
                  <a:srgbClr val="44184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pikachu_dice_hola() 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 un ejemplo de este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tipo de funciones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Las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anónimas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que también se les llama funciones lambda porque no son declaradas con la palabra reservada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def.</a:t>
            </a:r>
            <a:endParaRPr b="0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0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5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Pase de argumentos en una función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5"/>
          <p:cNvSpPr txBox="1"/>
          <p:nvPr/>
        </p:nvSpPr>
        <p:spPr>
          <a:xfrm>
            <a:off x="233475" y="1254625"/>
            <a:ext cx="8723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ventaja de las funciones es que podemos usarla para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pasar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y pueden ser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cuantos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quieras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siempre y cuando se separen por una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coma 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(,).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siguiente ejemplo contiene una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 con un argumento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(pokemon_name). Cuando se declara la función, le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pasamos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la variable que guarda el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de nuestro pokemon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, que posteriormente es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usado dentro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la función para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imprimir una oración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más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compleja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la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documentación oficial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frecuentemente se les llama también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1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6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Pase de argumentos en una función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1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  <p:sp>
        <p:nvSpPr>
          <p:cNvPr id="387" name="Google Shape;387;p66"/>
          <p:cNvSpPr txBox="1"/>
          <p:nvPr/>
        </p:nvSpPr>
        <p:spPr>
          <a:xfrm>
            <a:off x="233475" y="1817475"/>
            <a:ext cx="8723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imprime_nombre_de_pokemon(pokemon_name):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(pokemon_name + 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es un Pokemon."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imprime_nombre_de_pokemon(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imprime_nombre_de_pokemon(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"Squirtle"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imprime_nombre_de_pokemon(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"Bulbasaur"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8" name="Google Shape;388;p66"/>
          <p:cNvSpPr txBox="1"/>
          <p:nvPr/>
        </p:nvSpPr>
        <p:spPr>
          <a:xfrm>
            <a:off x="199725" y="1061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7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¿Parámetros o argumentos?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7"/>
          <p:cNvSpPr txBox="1"/>
          <p:nvPr/>
        </p:nvSpPr>
        <p:spPr>
          <a:xfrm>
            <a:off x="233475" y="1254625"/>
            <a:ext cx="8723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término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parámetro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puede ser utilizado de manera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intercambiable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al final del día se trata de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 transmite a una función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Desde la perspectiva de una función:</a:t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parámetro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es la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variable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definida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dentro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los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paréntesis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la definición de la función.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por lo tanto es el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que es enviado a la función cuando se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definió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6" name="Google Shape;39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54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8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Número de argumentos en una función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8"/>
          <p:cNvSpPr txBox="1"/>
          <p:nvPr/>
        </p:nvSpPr>
        <p:spPr>
          <a:xfrm>
            <a:off x="233475" y="933900"/>
            <a:ext cx="87231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defecto, una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debe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ser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llamada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con el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número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correcto y exacto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Eso significa que si una función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espera 2 argumentos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tienes que llamar la función con esos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 argumentos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no más ni menos.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  <p:sp>
        <p:nvSpPr>
          <p:cNvPr id="405" name="Google Shape;405;p68"/>
          <p:cNvSpPr txBox="1"/>
          <p:nvPr/>
        </p:nvSpPr>
        <p:spPr>
          <a:xfrm>
            <a:off x="233475" y="2350875"/>
            <a:ext cx="8723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imprime_pokemon_nombre_y_tipo(pokemon_name, pokemon_type):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(pokemon_name +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es tipo 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pokemon_type)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imprime_pokemon_nombre_y_tipo(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"Fuego"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9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Número de argumentos en una función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  <p:sp>
        <p:nvSpPr>
          <p:cNvPr id="413" name="Google Shape;413;p69"/>
          <p:cNvSpPr txBox="1"/>
          <p:nvPr/>
        </p:nvSpPr>
        <p:spPr>
          <a:xfrm>
            <a:off x="233475" y="2579475"/>
            <a:ext cx="8723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imprime_pokemon_nombre_y_tipo(pokemon_name, pokemon_type):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(pokemon_name +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es tipo 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pokemon_type)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imprime_pokemon_nombre_y_tipo(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imprime_pokemon_nombre_y_tipo(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"Takis"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"Fuego"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4" name="Google Shape;414;p69"/>
          <p:cNvSpPr txBox="1"/>
          <p:nvPr/>
        </p:nvSpPr>
        <p:spPr>
          <a:xfrm>
            <a:off x="233475" y="977863"/>
            <a:ext cx="795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 tratas de llamar la función con 1 o 3 argumentos, saldrá un error en el intérprete.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ejemplo: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0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 arbitrarios (*args)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78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  <p:sp>
        <p:nvSpPr>
          <p:cNvPr id="422" name="Google Shape;422;p70"/>
          <p:cNvSpPr txBox="1"/>
          <p:nvPr/>
        </p:nvSpPr>
        <p:spPr>
          <a:xfrm>
            <a:off x="233475" y="2960475"/>
            <a:ext cx="87231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imprime_pokemon_fuerte(*pokemons):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 pokemon mas fuerte es 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pokemons[</a:t>
            </a:r>
            <a:r>
              <a:rPr b="0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imprime_pokemon_fuerte(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"Squirtle"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"Bulbasaur"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70"/>
          <p:cNvSpPr txBox="1"/>
          <p:nvPr/>
        </p:nvSpPr>
        <p:spPr>
          <a:xfrm>
            <a:off x="233475" y="901663"/>
            <a:ext cx="7952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 desconocemos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cuántos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serán pasados a tu función, agrega un asterisco (*) antes del nombre del parámetro en la definición de la función.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esta manera la función podrá recibir una tupla de argumentos, y se puede acceder a los elementos ordenadamente: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71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 de parámetros por defecto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64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  <p:sp>
        <p:nvSpPr>
          <p:cNvPr id="431" name="Google Shape;431;p71"/>
          <p:cNvSpPr txBox="1"/>
          <p:nvPr/>
        </p:nvSpPr>
        <p:spPr>
          <a:xfrm>
            <a:off x="283000" y="2162263"/>
            <a:ext cx="87231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imprime_pais_de_pokemon(country = 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"Mexico"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"Mi pokemon es oriundo de 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country)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"Guatemala"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"Perú"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</a:t>
            </a:r>
            <a:r>
              <a:rPr b="0" i="0" lang="en" sz="1500" u="none" cap="none" strike="noStrik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"Colombia"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71"/>
          <p:cNvSpPr txBox="1"/>
          <p:nvPr/>
        </p:nvSpPr>
        <p:spPr>
          <a:xfrm>
            <a:off x="233475" y="901663"/>
            <a:ext cx="7952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siguiente ejemplo muestra cómo usar un valor de parámetro por defecto.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 definimos la función sin argumento, utiliza un valor por defecto:</a:t>
            </a:r>
            <a:endParaRPr b="0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2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Valores que puede retornar una función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2"/>
          <p:cNvSpPr txBox="1"/>
          <p:nvPr/>
        </p:nvSpPr>
        <p:spPr>
          <a:xfrm>
            <a:off x="233475" y="1254625"/>
            <a:ext cx="87231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que una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retorne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podemos usar la palabra reservada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return:</a:t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0" name="Google Shape;44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  <p:sp>
        <p:nvSpPr>
          <p:cNvPr id="441" name="Google Shape;441;p72"/>
          <p:cNvSpPr txBox="1"/>
          <p:nvPr/>
        </p:nvSpPr>
        <p:spPr>
          <a:xfrm>
            <a:off x="233475" y="1969875"/>
            <a:ext cx="8723100" cy="27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imprime_velocidad_pokemon(x):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b="0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x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b="0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b="0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b="0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3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Lambda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3"/>
          <p:cNvSpPr txBox="1"/>
          <p:nvPr/>
        </p:nvSpPr>
        <p:spPr>
          <a:xfrm>
            <a:off x="233475" y="1254625"/>
            <a:ext cx="87231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que una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retorne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r>
              <a:rPr b="0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podemos usar la palabra reservada </a:t>
            </a:r>
            <a:r>
              <a:rPr b="1" i="0" lang="en" sz="18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return:</a:t>
            </a:r>
            <a:endParaRPr b="1" i="0" sz="18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49800"/>
              </a:srgbClr>
            </a:outerShdw>
          </a:effectLst>
        </p:spPr>
      </p:pic>
      <p:sp>
        <p:nvSpPr>
          <p:cNvPr id="450" name="Google Shape;450;p73"/>
          <p:cNvSpPr txBox="1"/>
          <p:nvPr/>
        </p:nvSpPr>
        <p:spPr>
          <a:xfrm>
            <a:off x="233475" y="1969875"/>
            <a:ext cx="8723100" cy="27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imprime_velocidad_pokemon(x):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b="0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x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b="0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b="0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b="0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4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"/>
          <p:cNvSpPr txBox="1"/>
          <p:nvPr/>
        </p:nvSpPr>
        <p:spPr>
          <a:xfrm>
            <a:off x="3877675" y="1910250"/>
            <a:ext cx="44187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4"/>
          <p:cNvSpPr txBox="1"/>
          <p:nvPr/>
        </p:nvSpPr>
        <p:spPr>
          <a:xfrm>
            <a:off x="731550" y="1141950"/>
            <a:ext cx="74223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la presentación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Ciclos y Funciones en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veremos la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importancia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crear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métodos propios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lenguaje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programación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su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sintaxis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Nos apoyaremos con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Colab para aprender como utilizar y cómo funcionan los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Python Notebook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sobre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Funciones en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Kaggle, donde además podremos realizar un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challenge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Finalmente, vamos a cerrar la sesión con 21 ejercicios 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práctica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funciones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 dejar un breve espacio para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 y respuestas</a:t>
            </a:r>
            <a:r>
              <a:rPr b="1" lang="en">
                <a:solidFill>
                  <a:srgbClr val="E8E7E3"/>
                </a:solidFill>
              </a:rPr>
              <a:t>🤖💜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5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5"/>
          <p:cNvSpPr txBox="1"/>
          <p:nvPr/>
        </p:nvSpPr>
        <p:spPr>
          <a:xfrm>
            <a:off x="548850" y="10494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se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ión.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Presentación+código: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Ciclos y Funciones en Python.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accent5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Funciones en Python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21 ejercicios de funciones en Python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0 - 9:30 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Funciones en Python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6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/>
          <p:nvPr/>
        </p:nvSpPr>
        <p:spPr>
          <a:xfrm>
            <a:off x="605700" y="310075"/>
            <a:ext cx="8042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Python Crash Course 2da edición</a:t>
            </a:r>
            <a:endParaRPr sz="2500"/>
          </a:p>
        </p:txBody>
      </p:sp>
      <p:pic>
        <p:nvPicPr>
          <p:cNvPr id="212" name="Google Shape;2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7"/>
          <p:cNvSpPr txBox="1"/>
          <p:nvPr/>
        </p:nvSpPr>
        <p:spPr>
          <a:xfrm>
            <a:off x="5077050" y="2153100"/>
            <a:ext cx="2182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Eric Matthes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8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750" y="1286026"/>
            <a:ext cx="2328975" cy="30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8"/>
          <p:cNvSpPr txBox="1"/>
          <p:nvPr/>
        </p:nvSpPr>
        <p:spPr>
          <a:xfrm>
            <a:off x="377100" y="3862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Tutorial for Absolute Beginners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48"/>
          <p:cNvSpPr txBox="1"/>
          <p:nvPr/>
        </p:nvSpPr>
        <p:spPr>
          <a:xfrm>
            <a:off x="377100" y="2193213"/>
            <a:ext cx="32940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Functions de Programming with Mosh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125" y="1380813"/>
            <a:ext cx="4951526" cy="278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9"/>
          <p:cNvSpPr txBox="1"/>
          <p:nvPr/>
        </p:nvSpPr>
        <p:spPr>
          <a:xfrm>
            <a:off x="668625" y="1959750"/>
            <a:ext cx="24657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Reference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Nick Parlante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49"/>
          <p:cNvSpPr txBox="1"/>
          <p:nvPr/>
        </p:nvSpPr>
        <p:spPr>
          <a:xfrm>
            <a:off x="377100" y="386275"/>
            <a:ext cx="85797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Reference 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@ Stanford CS106A</a:t>
            </a:r>
            <a:endParaRPr sz="3000"/>
          </a:p>
        </p:txBody>
      </p:sp>
      <p:pic>
        <p:nvPicPr>
          <p:cNvPr id="230" name="Google Shape;2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975" y="1292575"/>
            <a:ext cx="5116674" cy="25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